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78" r:id="rId3"/>
    <p:sldId id="382" r:id="rId4"/>
    <p:sldId id="376" r:id="rId5"/>
    <p:sldId id="381" r:id="rId6"/>
    <p:sldId id="332" r:id="rId7"/>
    <p:sldId id="331" r:id="rId8"/>
    <p:sldId id="439" r:id="rId9"/>
    <p:sldId id="338" r:id="rId10"/>
    <p:sldId id="431" r:id="rId11"/>
    <p:sldId id="440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358" r:id="rId20"/>
    <p:sldId id="441" r:id="rId21"/>
    <p:sldId id="339" r:id="rId22"/>
    <p:sldId id="442" r:id="rId23"/>
    <p:sldId id="347" r:id="rId24"/>
    <p:sldId id="420" r:id="rId25"/>
    <p:sldId id="427" r:id="rId26"/>
    <p:sldId id="374" r:id="rId27"/>
    <p:sldId id="299" r:id="rId28"/>
    <p:sldId id="428" r:id="rId29"/>
    <p:sldId id="414" r:id="rId30"/>
    <p:sldId id="415" r:id="rId3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ABCE14"/>
    <a:srgbClr val="009999"/>
    <a:srgbClr val="B9DD05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5D342-AEA5-4F5C-BA43-A6048F98F353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18468-FED8-4887-9E8A-A5277CD3D4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378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18468-FED8-4887-9E8A-A5277CD3D4B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58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Overig: Prefab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F2DEF-31EE-F94D-88AD-DEE515489F8F}" type="slidenum">
              <a:rPr lang="nl-NL" smtClean="0">
                <a:solidFill>
                  <a:prstClr val="black"/>
                </a:solidFill>
              </a:rPr>
              <a:pPr/>
              <a:t>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315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7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132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6826" y="735341"/>
            <a:ext cx="8147526" cy="780685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82448" y="6468914"/>
            <a:ext cx="1681626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fld id="{1CF29443-130C-B848-83B4-AD51204A8A65}" type="datetimeFigureOut">
              <a:rPr lang="nl-NL" smtClean="0"/>
              <a:pPr/>
              <a:t>21-4-2022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852660" y="6466088"/>
            <a:ext cx="3854044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415364" y="6460927"/>
            <a:ext cx="467084" cy="365125"/>
          </a:xfrm>
        </p:spPr>
        <p:txBody>
          <a:bodyPr/>
          <a:lstStyle>
            <a:lvl1pPr algn="l">
              <a:defRPr sz="12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fld id="{0E0A47EC-9C8C-E74E-AA78-13AF39BA0B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3"/>
          </p:nvPr>
        </p:nvSpPr>
        <p:spPr>
          <a:xfrm>
            <a:off x="766826" y="1874590"/>
            <a:ext cx="8147526" cy="411580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Clr>
                <a:srgbClr val="E84610"/>
              </a:buClr>
              <a:buSzPct val="140000"/>
              <a:buFont typeface="Arial"/>
              <a:buChar char="•"/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  <a:lvl2pPr marL="237600" indent="-237600">
              <a:spcBef>
                <a:spcPts val="0"/>
              </a:spcBef>
              <a:spcAft>
                <a:spcPts val="6600"/>
              </a:spcAft>
              <a:buClr>
                <a:srgbClr val="E84610"/>
              </a:buClr>
              <a:buFont typeface="Arial"/>
              <a:buChar char="•"/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2pPr>
            <a:lvl3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3pPr>
            <a:lvl4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4pPr>
            <a:lvl5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666100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5679" y="1340768"/>
            <a:ext cx="8156659" cy="2205545"/>
          </a:xfrm>
        </p:spPr>
        <p:txBody>
          <a:bodyPr anchor="ctr">
            <a:noAutofit/>
          </a:bodyPr>
          <a:lstStyle>
            <a:lvl1pPr algn="l">
              <a:defRPr sz="48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765680" y="3635040"/>
            <a:ext cx="8156659" cy="714421"/>
          </a:xfrm>
        </p:spPr>
        <p:txBody>
          <a:bodyPr anchor="ctr">
            <a:noAutofit/>
          </a:bodyPr>
          <a:lstStyle>
            <a:lvl1pPr marL="0" indent="0" algn="l">
              <a:buNone/>
              <a:defRPr sz="30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77510" y="6474740"/>
            <a:ext cx="1678575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fld id="{1CF29443-130C-B848-83B4-AD51204A8A65}" type="datetimeFigureOut">
              <a:rPr lang="nl-NL" smtClean="0"/>
              <a:pPr/>
              <a:t>21-4-2022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860648" y="6475449"/>
            <a:ext cx="3854044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15364" y="6460927"/>
            <a:ext cx="454158" cy="365125"/>
          </a:xfrm>
        </p:spPr>
        <p:txBody>
          <a:bodyPr/>
          <a:lstStyle>
            <a:lvl1pPr algn="l">
              <a:defRPr sz="12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fld id="{0E0A47EC-9C8C-E74E-AA78-13AF39BA0BF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6821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6826" y="735341"/>
            <a:ext cx="8147526" cy="780685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82448" y="6468914"/>
            <a:ext cx="1681626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fld id="{1CF29443-130C-B848-83B4-AD51204A8A65}" type="datetimeFigureOut">
              <a:rPr lang="nl-NL" smtClean="0"/>
              <a:pPr/>
              <a:t>21-4-2022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852660" y="6466088"/>
            <a:ext cx="3854044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415364" y="6460927"/>
            <a:ext cx="467084" cy="365125"/>
          </a:xfrm>
        </p:spPr>
        <p:txBody>
          <a:bodyPr/>
          <a:lstStyle>
            <a:lvl1pPr algn="l">
              <a:defRPr sz="12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fld id="{0E0A47EC-9C8C-E74E-AA78-13AF39BA0B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3"/>
          </p:nvPr>
        </p:nvSpPr>
        <p:spPr>
          <a:xfrm>
            <a:off x="766826" y="1874590"/>
            <a:ext cx="8147526" cy="411580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Clr>
                <a:srgbClr val="E84610"/>
              </a:buClr>
              <a:buSzPct val="140000"/>
              <a:buFont typeface="Arial"/>
              <a:buChar char="•"/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  <a:lvl2pPr marL="237600" indent="-237600">
              <a:spcBef>
                <a:spcPts val="0"/>
              </a:spcBef>
              <a:spcAft>
                <a:spcPts val="6600"/>
              </a:spcAft>
              <a:buClr>
                <a:srgbClr val="E84610"/>
              </a:buClr>
              <a:buFont typeface="Arial"/>
              <a:buChar char="•"/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2pPr>
            <a:lvl3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3pPr>
            <a:lvl4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4pPr>
            <a:lvl5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64261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41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52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80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852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034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668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586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883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3B5F7-AB18-404B-8311-14843D8F6A69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41915-6408-45BC-B727-82A86C8B5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58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CF29443-130C-B848-83B4-AD51204A8A6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457200"/>
              <a:t>21-4-2022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E0A47EC-9C8C-E74E-AA78-13AF39BA0BF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0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wijinvught.nl/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K:\Vught - 258\Visie Wonen_2021\Foto's plangebied 22-9-2021\foto's van Elsbeth\IMG_9741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" y="-27942"/>
            <a:ext cx="9181256" cy="68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 txBox="1">
            <a:spLocks/>
          </p:cNvSpPr>
          <p:nvPr/>
        </p:nvSpPr>
        <p:spPr>
          <a:xfrm>
            <a:off x="-1476672" y="455812"/>
            <a:ext cx="8496944" cy="1100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02060"/>
                </a:solidFill>
              </a:rPr>
              <a:t>Visie Wonen buitengebied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02060"/>
                </a:solidFill>
              </a:rPr>
              <a:t>Vught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b="0" dirty="0">
              <a:solidFill>
                <a:srgbClr val="C0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900" dirty="0">
                <a:solidFill>
                  <a:srgbClr val="C00000"/>
                </a:solidFill>
              </a:rPr>
              <a:t>Bewonersavond Cromvoirt, 21 april 2022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889"/>
          <a:stretch/>
        </p:blipFill>
        <p:spPr>
          <a:xfrm>
            <a:off x="8306420" y="5830808"/>
            <a:ext cx="831345" cy="79098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555777" y="583080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2" name="AutoShape 2" descr="Home | Gemeente Vu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Home | Gemeente Vu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AutoShape 6" descr="Gemeente Vught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8" descr="Gemeente Vught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1"/>
          <a:stretch/>
        </p:blipFill>
        <p:spPr bwMode="auto">
          <a:xfrm>
            <a:off x="7509933" y="6021288"/>
            <a:ext cx="633584" cy="65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836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r="1263"/>
          <a:stretch/>
        </p:blipFill>
        <p:spPr bwMode="auto">
          <a:xfrm>
            <a:off x="22593" y="-10467"/>
            <a:ext cx="9121407" cy="685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Abiotisch - bodemkaart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pic>
        <p:nvPicPr>
          <p:cNvPr id="3074" name="Picture 2" descr="K:\Vught - 258\Visie Wonen_2021\Analyse\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9" y="5794139"/>
            <a:ext cx="2603779" cy="40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K:\Vught - 258\Visie Wonen_2021\Analyse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9" y="6455477"/>
            <a:ext cx="2603779" cy="22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:\Vught - 258\Visie Wonen_2021\Analyse\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9" y="6141667"/>
            <a:ext cx="2603779" cy="31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6444208" y="341671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Vught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635896" y="486916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Helvoirt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799344" y="264755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Cromvoirt</a:t>
            </a:r>
          </a:p>
        </p:txBody>
      </p:sp>
    </p:spTree>
    <p:extLst>
      <p:ext uri="{BB962C8B-B14F-4D97-AF65-F5344CB8AC3E}">
        <p14:creationId xmlns:p14="http://schemas.microsoft.com/office/powerpoint/2010/main" val="2528219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786" y="409537"/>
            <a:ext cx="9164784" cy="64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Biotisch - natuur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89"/>
          <a:stretch/>
        </p:blipFill>
        <p:spPr>
          <a:xfrm>
            <a:off x="8244408" y="101719"/>
            <a:ext cx="783840" cy="74578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660232" y="328932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Vught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779912" y="503941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Helvoirt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799344" y="282961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Cromvoirt</a:t>
            </a:r>
          </a:p>
        </p:txBody>
      </p:sp>
    </p:spTree>
    <p:extLst>
      <p:ext uri="{BB962C8B-B14F-4D97-AF65-F5344CB8AC3E}">
        <p14:creationId xmlns:p14="http://schemas.microsoft.com/office/powerpoint/2010/main" val="39977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786" y="409537"/>
            <a:ext cx="9164783" cy="64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Antropogeen - 1850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89"/>
          <a:stretch/>
        </p:blipFill>
        <p:spPr>
          <a:xfrm>
            <a:off x="8244408" y="101719"/>
            <a:ext cx="783840" cy="7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93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786" y="409537"/>
            <a:ext cx="9164783" cy="64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Antropogeen - 1900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89"/>
          <a:stretch/>
        </p:blipFill>
        <p:spPr>
          <a:xfrm>
            <a:off x="8244408" y="101719"/>
            <a:ext cx="783840" cy="74578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92280" y="28936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Vught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779912" y="503941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Helvoirt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635896" y="26449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Cromvoirt</a:t>
            </a:r>
          </a:p>
        </p:txBody>
      </p:sp>
    </p:spTree>
    <p:extLst>
      <p:ext uri="{BB962C8B-B14F-4D97-AF65-F5344CB8AC3E}">
        <p14:creationId xmlns:p14="http://schemas.microsoft.com/office/powerpoint/2010/main" val="2707362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786" y="409537"/>
            <a:ext cx="9164783" cy="64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Antropogeen - 1930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89"/>
          <a:stretch/>
        </p:blipFill>
        <p:spPr>
          <a:xfrm>
            <a:off x="8244408" y="101719"/>
            <a:ext cx="783840" cy="74578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92280" y="28936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Vught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779912" y="503941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Helvoirt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635896" y="26449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Cromvoirt</a:t>
            </a:r>
          </a:p>
        </p:txBody>
      </p:sp>
    </p:spTree>
    <p:extLst>
      <p:ext uri="{BB962C8B-B14F-4D97-AF65-F5344CB8AC3E}">
        <p14:creationId xmlns:p14="http://schemas.microsoft.com/office/powerpoint/2010/main" val="971314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786" y="409537"/>
            <a:ext cx="9164783" cy="64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Antropogeen - 1960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89"/>
          <a:stretch/>
        </p:blipFill>
        <p:spPr>
          <a:xfrm>
            <a:off x="8244408" y="101719"/>
            <a:ext cx="783840" cy="7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6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786" y="409537"/>
            <a:ext cx="9164782" cy="64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Antropogeen - 1980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89"/>
          <a:stretch/>
        </p:blipFill>
        <p:spPr>
          <a:xfrm>
            <a:off x="8244408" y="101719"/>
            <a:ext cx="783840" cy="74578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444208" y="365866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Vught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697510" y="49818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Helvoirt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799344" y="282961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Cromvoirt</a:t>
            </a:r>
          </a:p>
        </p:txBody>
      </p:sp>
    </p:spTree>
    <p:extLst>
      <p:ext uri="{BB962C8B-B14F-4D97-AF65-F5344CB8AC3E}">
        <p14:creationId xmlns:p14="http://schemas.microsoft.com/office/powerpoint/2010/main" val="3256806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786" y="409537"/>
            <a:ext cx="9164782" cy="64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Antropogeen - 2000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89"/>
          <a:stretch/>
        </p:blipFill>
        <p:spPr>
          <a:xfrm>
            <a:off x="8244408" y="101719"/>
            <a:ext cx="783840" cy="74578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444208" y="365866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Vught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697510" y="49818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Helvoirt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799344" y="282961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Cromvoirt</a:t>
            </a:r>
          </a:p>
        </p:txBody>
      </p:sp>
    </p:spTree>
    <p:extLst>
      <p:ext uri="{BB962C8B-B14F-4D97-AF65-F5344CB8AC3E}">
        <p14:creationId xmlns:p14="http://schemas.microsoft.com/office/powerpoint/2010/main" val="4182523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82612"/>
            <a:ext cx="9828584" cy="6940611"/>
          </a:xfrm>
          <a:prstGeom prst="rect">
            <a:avLst/>
          </a:prstGeom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Landschapstypen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\\Fileserver-AS\GroupDirs_DFS$\Ontwerp\Vught - 258\Visie Wonen_2021\Ondergronden\jpg\legenda landschapstypen 20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3" y="5289479"/>
            <a:ext cx="1951121" cy="131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6895234" y="29342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Vught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697510" y="49818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Helvoirt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851920" y="25649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Cromvoirt</a:t>
            </a:r>
          </a:p>
        </p:txBody>
      </p:sp>
    </p:spTree>
    <p:extLst>
      <p:ext uri="{BB962C8B-B14F-4D97-AF65-F5344CB8AC3E}">
        <p14:creationId xmlns:p14="http://schemas.microsoft.com/office/powerpoint/2010/main" val="972053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4514" y="1916832"/>
            <a:ext cx="8229600" cy="4525963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rgbClr val="002060"/>
                </a:solidFill>
              </a:rPr>
              <a:t>Grootschalig open gebied</a:t>
            </a:r>
          </a:p>
          <a:p>
            <a:r>
              <a:rPr lang="nl-NL" sz="2000" dirty="0">
                <a:solidFill>
                  <a:srgbClr val="002060"/>
                </a:solidFill>
              </a:rPr>
              <a:t>Geen tot weinig opgaande beplanting</a:t>
            </a:r>
          </a:p>
          <a:p>
            <a:r>
              <a:rPr lang="nl-NL" sz="2000" dirty="0">
                <a:solidFill>
                  <a:srgbClr val="002060"/>
                </a:solidFill>
              </a:rPr>
              <a:t>Beerse overlaat gebied</a:t>
            </a:r>
          </a:p>
          <a:p>
            <a:r>
              <a:rPr lang="nl-NL" sz="2000" dirty="0">
                <a:solidFill>
                  <a:srgbClr val="002060"/>
                </a:solidFill>
              </a:rPr>
              <a:t>Zichtrelatie met ‘s-Hertogenbosch</a:t>
            </a:r>
          </a:p>
          <a:p>
            <a:r>
              <a:rPr lang="nl-NL" sz="2000" dirty="0">
                <a:solidFill>
                  <a:srgbClr val="002060"/>
                </a:solidFill>
              </a:rPr>
              <a:t>Twee historische eendenkooien</a:t>
            </a:r>
          </a:p>
          <a:p>
            <a:r>
              <a:rPr lang="nl-NL" sz="2000" dirty="0">
                <a:solidFill>
                  <a:srgbClr val="002060"/>
                </a:solidFill>
              </a:rPr>
              <a:t>Historisch inundatiegebied linie 1629</a:t>
            </a:r>
          </a:p>
          <a:p>
            <a:r>
              <a:rPr lang="nl-NL" sz="2000" dirty="0">
                <a:solidFill>
                  <a:srgbClr val="002060"/>
                </a:solidFill>
              </a:rPr>
              <a:t>Natura 2000</a:t>
            </a:r>
          </a:p>
          <a:p>
            <a:r>
              <a:rPr lang="nl-NL" sz="2000" dirty="0">
                <a:solidFill>
                  <a:srgbClr val="002060"/>
                </a:solidFill>
              </a:rPr>
              <a:t>Weidevogelgebied</a:t>
            </a:r>
          </a:p>
          <a:p>
            <a:r>
              <a:rPr lang="nl-NL" sz="2000" dirty="0">
                <a:solidFill>
                  <a:srgbClr val="002060"/>
                </a:solidFill>
              </a:rPr>
              <a:t>Vlinder: Pimpernelblauwtje</a:t>
            </a:r>
          </a:p>
          <a:p>
            <a:r>
              <a:rPr lang="nl-NL" sz="2000" dirty="0">
                <a:solidFill>
                  <a:srgbClr val="002060"/>
                </a:solidFill>
              </a:rPr>
              <a:t>Agrarische functie </a:t>
            </a:r>
          </a:p>
          <a:p>
            <a:r>
              <a:rPr lang="nl-NL" sz="2000" dirty="0">
                <a:solidFill>
                  <a:srgbClr val="002060"/>
                </a:solidFill>
              </a:rPr>
              <a:t>(natte) weide- en hooilanden</a:t>
            </a:r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Landschapstypen – kwaliteiten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(voorbeelduitwerking)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chemeClr val="tx2"/>
                </a:solidFill>
              </a:rPr>
              <a:t>Open Beemdengebied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5796136" y="4365104"/>
            <a:ext cx="2880320" cy="1440160"/>
          </a:xfrm>
          <a:prstGeom prst="roundRect">
            <a:avLst/>
          </a:prstGeom>
          <a:noFill/>
          <a:ln>
            <a:solidFill>
              <a:srgbClr val="ABC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6084168" y="4653136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De basis voor de waardenkaart van de omgevingsvisie</a:t>
            </a:r>
          </a:p>
        </p:txBody>
      </p:sp>
    </p:spTree>
    <p:extLst>
      <p:ext uri="{BB962C8B-B14F-4D97-AF65-F5344CB8AC3E}">
        <p14:creationId xmlns:p14="http://schemas.microsoft.com/office/powerpoint/2010/main" val="2373557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889"/>
          <a:stretch/>
        </p:blipFill>
        <p:spPr>
          <a:xfrm>
            <a:off x="7884368" y="64005"/>
            <a:ext cx="1091944" cy="1038933"/>
          </a:xfrm>
          <a:prstGeom prst="rect">
            <a:avLst/>
          </a:prstGeom>
        </p:spPr>
      </p:pic>
      <p:pic>
        <p:nvPicPr>
          <p:cNvPr id="3" name="Picture 2" descr="Subsidielogo | Gemeente Vugh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6" t="13086" r="8580" b="32352"/>
          <a:stretch/>
        </p:blipFill>
        <p:spPr bwMode="auto">
          <a:xfrm>
            <a:off x="6876256" y="208021"/>
            <a:ext cx="864096" cy="104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>
              <a:defRPr/>
            </a:pPr>
            <a:r>
              <a:rPr lang="nl-NL" sz="1800" b="0" dirty="0">
                <a:solidFill>
                  <a:srgbClr val="C00000"/>
                </a:solidFill>
              </a:rPr>
              <a:t>Programma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72705" y="2132856"/>
            <a:ext cx="68519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19.30u	Opening </a:t>
            </a:r>
          </a:p>
          <a:p>
            <a:r>
              <a:rPr lang="nl-NL" dirty="0">
                <a:solidFill>
                  <a:srgbClr val="002060"/>
                </a:solidFill>
              </a:rPr>
              <a:t>19.35u	Toelichting proces en analyse (plenair)</a:t>
            </a:r>
          </a:p>
          <a:p>
            <a:r>
              <a:rPr lang="nl-NL" dirty="0">
                <a:solidFill>
                  <a:srgbClr val="002060"/>
                </a:solidFill>
              </a:rPr>
              <a:t>	- Landschapswaardenkaart</a:t>
            </a:r>
          </a:p>
          <a:p>
            <a:r>
              <a:rPr lang="nl-NL" dirty="0">
                <a:solidFill>
                  <a:srgbClr val="002060"/>
                </a:solidFill>
              </a:rPr>
              <a:t>	- Bebouwingsconcentraties</a:t>
            </a:r>
          </a:p>
          <a:p>
            <a:r>
              <a:rPr lang="nl-NL" dirty="0">
                <a:solidFill>
                  <a:srgbClr val="002060"/>
                </a:solidFill>
              </a:rPr>
              <a:t>	- Vragen via </a:t>
            </a:r>
            <a:r>
              <a:rPr lang="nl-NL" dirty="0" err="1">
                <a:solidFill>
                  <a:srgbClr val="002060"/>
                </a:solidFill>
              </a:rPr>
              <a:t>Mentimeter</a:t>
            </a:r>
            <a:r>
              <a:rPr lang="nl-NL" dirty="0">
                <a:solidFill>
                  <a:srgbClr val="002060"/>
                </a:solidFill>
              </a:rPr>
              <a:t> (tussendoor)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20.00u	Start informele ronde reacties op de kaarten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21u	Einde</a:t>
            </a:r>
          </a:p>
        </p:txBody>
      </p:sp>
    </p:spTree>
    <p:extLst>
      <p:ext uri="{BB962C8B-B14F-4D97-AF65-F5344CB8AC3E}">
        <p14:creationId xmlns:p14="http://schemas.microsoft.com/office/powerpoint/2010/main" val="3987635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K:\Vught - 258\Visie Wonen_2021\Analyse\Bouwperioden Vught 1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3"/>
          <a:stretch/>
        </p:blipFill>
        <p:spPr bwMode="auto">
          <a:xfrm>
            <a:off x="4355977" y="1526262"/>
            <a:ext cx="4788024" cy="340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:\Vught - 258\Visie Wonen_2021\Analyse\Bouwperioden Vught 2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r="11060" b="8051"/>
          <a:stretch/>
        </p:blipFill>
        <p:spPr bwMode="auto">
          <a:xfrm>
            <a:off x="4355977" y="4065074"/>
            <a:ext cx="4788023" cy="279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>
              <a:defRPr/>
            </a:pPr>
            <a:r>
              <a:rPr lang="nl-NL" sz="1800" b="0" dirty="0">
                <a:solidFill>
                  <a:srgbClr val="C00000"/>
                </a:solidFill>
              </a:rPr>
              <a:t>Resultaten 1</a:t>
            </a:r>
            <a:r>
              <a:rPr lang="nl-NL" sz="1800" b="0" baseline="30000" dirty="0">
                <a:solidFill>
                  <a:srgbClr val="C00000"/>
                </a:solidFill>
              </a:rPr>
              <a:t>e</a:t>
            </a:r>
            <a:r>
              <a:rPr lang="nl-NL" sz="1800" b="0" dirty="0">
                <a:solidFill>
                  <a:srgbClr val="C00000"/>
                </a:solidFill>
              </a:rPr>
              <a:t> stap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02060"/>
                </a:solidFill>
              </a:rPr>
              <a:t>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90479" y="1061532"/>
            <a:ext cx="685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Analyse stedenbouwkundige structuren</a:t>
            </a:r>
          </a:p>
        </p:txBody>
      </p:sp>
      <p:pic>
        <p:nvPicPr>
          <p:cNvPr id="7" name="Picture 2" descr="https://www.omgevingswetinbrabant.nl/media/1430/diep-breed-rond.png?width=649&amp;height=52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8" r="72632"/>
          <a:stretch/>
        </p:blipFill>
        <p:spPr bwMode="auto">
          <a:xfrm>
            <a:off x="7236296" y="4941168"/>
            <a:ext cx="1691847" cy="176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:\Vught - 258\Visie Wonen_2021\Analyse\Bouwperioden Cromvoir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" y="1541502"/>
            <a:ext cx="4248472" cy="260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Vught - 258\Visie Wonen_2021\Analyse\Bouwperioden Helvoir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" y="4287406"/>
            <a:ext cx="4248472" cy="257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Vught - 258\Visie Wonen_2021\Analyse\Bouwperioden Legenda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47113"/>
            <a:ext cx="768523" cy="136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50593" y="1707962"/>
            <a:ext cx="3945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Cromvoirt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0593" y="4410302"/>
            <a:ext cx="3945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Helvoirt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4572000" y="1707963"/>
            <a:ext cx="3945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Vught</a:t>
            </a:r>
          </a:p>
        </p:txBody>
      </p:sp>
    </p:spTree>
    <p:extLst>
      <p:ext uri="{BB962C8B-B14F-4D97-AF65-F5344CB8AC3E}">
        <p14:creationId xmlns:p14="http://schemas.microsoft.com/office/powerpoint/2010/main" val="2463517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889"/>
          <a:stretch/>
        </p:blipFill>
        <p:spPr>
          <a:xfrm>
            <a:off x="7884368" y="64005"/>
            <a:ext cx="1091944" cy="1038933"/>
          </a:xfrm>
          <a:prstGeom prst="rect">
            <a:avLst/>
          </a:prstGeom>
        </p:spPr>
      </p:pic>
      <p:pic>
        <p:nvPicPr>
          <p:cNvPr id="3" name="Picture 2" descr="Subsidielogo | Gemeente Vugh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6" t="13086" r="8580" b="32352"/>
          <a:stretch/>
        </p:blipFill>
        <p:spPr bwMode="auto">
          <a:xfrm>
            <a:off x="6876256" y="208021"/>
            <a:ext cx="864096" cy="104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888357" y="2528172"/>
            <a:ext cx="6851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C00000"/>
                </a:solidFill>
              </a:rPr>
              <a:t>Bebouwingsconcentraties</a:t>
            </a:r>
          </a:p>
        </p:txBody>
      </p:sp>
    </p:spTree>
    <p:extLst>
      <p:ext uri="{BB962C8B-B14F-4D97-AF65-F5344CB8AC3E}">
        <p14:creationId xmlns:p14="http://schemas.microsoft.com/office/powerpoint/2010/main" val="2787216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>
              <a:defRPr/>
            </a:pPr>
            <a:r>
              <a:rPr lang="nl-NL" sz="1800" b="0" dirty="0">
                <a:solidFill>
                  <a:srgbClr val="C00000"/>
                </a:solidFill>
              </a:rPr>
              <a:t>Bebouwingsconcentraties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02060"/>
                </a:solidFill>
              </a:rPr>
              <a:t>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59910"/>
            <a:ext cx="65" cy="5770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200" b="0" i="0" u="none" strike="noStrike" cap="none" normalizeH="0" baseline="0" dirty="0">
                <a:ln>
                  <a:noFill/>
                </a:ln>
                <a:solidFill>
                  <a:srgbClr val="626262"/>
                </a:solidFill>
                <a:effectLst/>
                <a:latin typeface="Roboto"/>
                <a:cs typeface="Arial" pitchFamily="34" charset="0"/>
              </a:rPr>
            </a:br>
            <a:endParaRPr kumimoji="0" lang="nl-NL" altLang="nl-NL" sz="1300" b="0" i="0" u="none" strike="noStrike" cap="none" normalizeH="0" baseline="0" dirty="0">
              <a:ln>
                <a:noFill/>
              </a:ln>
              <a:solidFill>
                <a:srgbClr val="626262"/>
              </a:solidFill>
              <a:effectLst/>
              <a:latin typeface="Roboto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2557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913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>
              <a:defRPr/>
            </a:pPr>
            <a:r>
              <a:rPr lang="nl-NL" sz="1800" b="0" dirty="0">
                <a:solidFill>
                  <a:srgbClr val="C00000"/>
                </a:solidFill>
              </a:rPr>
              <a:t>Afwegingscriteria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56308" y="1916832"/>
            <a:ext cx="8364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Ruimte voor ruimte regeling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Er dient een aanzienlijke winst van de omgevingskwaliteit (binnen de gemeente Vught) plaats te vinden. Per Ruimte voor ruimtekavel bestaat die uit twee voorwaarden: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rgbClr val="002060"/>
                </a:solidFill>
              </a:rPr>
              <a:t>milieuwinst door het inleveren van 3500 kg fosfaatrechten voor varkens of kippen;</a:t>
            </a:r>
          </a:p>
          <a:p>
            <a:pPr marL="342900" indent="-342900">
              <a:buFont typeface="+mj-lt"/>
              <a:buAutoNum type="arabicPeriod"/>
            </a:pPr>
            <a:endParaRPr lang="nl-NL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rgbClr val="002060"/>
                </a:solidFill>
              </a:rPr>
              <a:t>landschappelijke kwaliteitswinst door de sloop van 1000 m² leegkomende gebouwen.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42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889"/>
          <a:stretch/>
        </p:blipFill>
        <p:spPr>
          <a:xfrm>
            <a:off x="7884368" y="64005"/>
            <a:ext cx="1091944" cy="1038933"/>
          </a:xfrm>
          <a:prstGeom prst="rect">
            <a:avLst/>
          </a:prstGeom>
        </p:spPr>
      </p:pic>
      <p:pic>
        <p:nvPicPr>
          <p:cNvPr id="3" name="Picture 2" descr="Subsidielogo | Gemeente Vugh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6" t="13086" r="8580" b="32352"/>
          <a:stretch/>
        </p:blipFill>
        <p:spPr bwMode="auto">
          <a:xfrm>
            <a:off x="6876256" y="208021"/>
            <a:ext cx="864096" cy="104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>
              <a:defRPr/>
            </a:pPr>
            <a:r>
              <a:rPr lang="nl-NL" sz="1800" b="0" dirty="0">
                <a:solidFill>
                  <a:srgbClr val="C00000"/>
                </a:solidFill>
              </a:rPr>
              <a:t>Afwegingscriteria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22648" y="1109070"/>
            <a:ext cx="83641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Mogelijke criteria voor toevoeging nieuwe (Ruimte-voor-Ruimte-)woningen: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Mate van concentratie van verstedelijking / ruimtelijke aanhechting op de kern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Inspelen op demografische ontwikkelingen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Verknoping van stedelijke ontwikkelingen aan infrastructuur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De ligging ten opzichte van voorzieningen (zorg / winkels) en de culturele, sport en vrijetijdsvoorzieningen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Zorgvuldig ruimtegebruik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Ontwikkelingsperspectief (bijvoorbeeld overwegend agrarisch? Of mix wonen/</a:t>
            </a:r>
            <a:r>
              <a:rPr lang="nl-NL" dirty="0" err="1">
                <a:solidFill>
                  <a:srgbClr val="002060"/>
                </a:solidFill>
              </a:rPr>
              <a:t>agr</a:t>
            </a:r>
            <a:r>
              <a:rPr lang="nl-NL" dirty="0">
                <a:solidFill>
                  <a:srgbClr val="002060"/>
                </a:solidFill>
              </a:rPr>
              <a:t>.?)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mate van bebouwing  (maximale capaciteit bereikt?)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Geen belemmering / beperkingen opleveren voor bestaande agrarische bedrijven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Meerwaardecreatie in omgevingskwaliteit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Mogelijkheden voor het benutten van koppelkansen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2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Vught - 258\Visie Wonen_2021\Analyse\belemmeringe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" y="1363797"/>
            <a:ext cx="9144000" cy="614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EN LANDSCHAPSKWALITEITEN VUGHT</a:t>
            </a:r>
          </a:p>
          <a:p>
            <a:pPr>
              <a:defRPr/>
            </a:pPr>
            <a:r>
              <a:rPr lang="nl-NL" sz="1800" b="0" dirty="0">
                <a:solidFill>
                  <a:srgbClr val="C00000"/>
                </a:solidFill>
              </a:rPr>
              <a:t>Resultaten 1</a:t>
            </a:r>
            <a:r>
              <a:rPr lang="nl-NL" sz="1800" b="0" baseline="30000" dirty="0">
                <a:solidFill>
                  <a:srgbClr val="C00000"/>
                </a:solidFill>
              </a:rPr>
              <a:t>e</a:t>
            </a:r>
            <a:r>
              <a:rPr lang="nl-NL" sz="1800" b="0" dirty="0">
                <a:solidFill>
                  <a:srgbClr val="C00000"/>
                </a:solidFill>
              </a:rPr>
              <a:t> stap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02060"/>
                </a:solidFill>
              </a:rPr>
              <a:t>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475656" y="1475492"/>
            <a:ext cx="685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Belemmeringenkaart</a:t>
            </a: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2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2F2292-DBAC-4FD6-AFB2-A2DE71F2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Belemmeringenkaart - vereenvoudigd</a:t>
            </a:r>
          </a:p>
        </p:txBody>
      </p:sp>
      <p:sp>
        <p:nvSpPr>
          <p:cNvPr id="54" name="Tijdelijke aanduiding voor tekst 2">
            <a:extLst>
              <a:ext uri="{FF2B5EF4-FFF2-40B4-BE49-F238E27FC236}">
                <a16:creationId xmlns:a16="http://schemas.microsoft.com/office/drawing/2014/main" id="{B98A138D-3C4A-4440-9435-AB3212C0157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6826" y="1561547"/>
            <a:ext cx="7373257" cy="4115802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12CBDCC-5CF4-433B-A729-D40771B6CC38}"/>
              </a:ext>
            </a:extLst>
          </p:cNvPr>
          <p:cNvSpPr txBox="1"/>
          <p:nvPr/>
        </p:nvSpPr>
        <p:spPr>
          <a:xfrm>
            <a:off x="6660232" y="2169886"/>
            <a:ext cx="2309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■</a:t>
            </a:r>
            <a:r>
              <a:rPr lang="nl-NL" dirty="0"/>
              <a:t> Kernen</a:t>
            </a:r>
          </a:p>
          <a:p>
            <a:r>
              <a:rPr lang="nl-NL" sz="2400" dirty="0">
                <a:solidFill>
                  <a:schemeClr val="bg1">
                    <a:lumMod val="65000"/>
                  </a:schemeClr>
                </a:solidFill>
              </a:rPr>
              <a:t>■</a:t>
            </a:r>
            <a:r>
              <a:rPr lang="nl-NL" dirty="0"/>
              <a:t> Ruimteclaims</a:t>
            </a:r>
          </a:p>
          <a:p>
            <a:r>
              <a:rPr lang="nl-NL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■</a:t>
            </a:r>
            <a:r>
              <a:rPr lang="nl-NL" dirty="0"/>
              <a:t> Afweegbaar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636E61E-97AF-4D61-AB9C-6B038A6D6B5C}"/>
              </a:ext>
            </a:extLst>
          </p:cNvPr>
          <p:cNvSpPr txBox="1"/>
          <p:nvPr/>
        </p:nvSpPr>
        <p:spPr>
          <a:xfrm>
            <a:off x="6924925" y="3670376"/>
            <a:ext cx="204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8035"/>
            <a:ext cx="5976664" cy="504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666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Vught - 258\Visie Wonen Buitengebied\Overleggen en bijeenkomsten\Bewonersavonden\BBC'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768"/>
            <a:ext cx="9143999" cy="646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1979712" y="399811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>
              <a:defRPr/>
            </a:pPr>
            <a:r>
              <a:rPr lang="nl-NL" sz="1800" b="0" dirty="0">
                <a:solidFill>
                  <a:srgbClr val="C00000"/>
                </a:solidFill>
              </a:rPr>
              <a:t>Verkenning bebouwingsconcentraties en uitleggebieden, april 2022 </a:t>
            </a:r>
          </a:p>
          <a:p>
            <a:pPr>
              <a:defRPr/>
            </a:pPr>
            <a:endParaRPr lang="nl-NL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nl-NL" dirty="0">
                <a:solidFill>
                  <a:srgbClr val="C00000"/>
                </a:solidFill>
              </a:rPr>
              <a:t>Concept!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02060"/>
                </a:solidFill>
              </a:rPr>
              <a:t>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59910"/>
            <a:ext cx="65" cy="5770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200" b="0" i="0" u="none" strike="noStrike" cap="none" normalizeH="0" baseline="0" dirty="0">
                <a:ln>
                  <a:noFill/>
                </a:ln>
                <a:solidFill>
                  <a:srgbClr val="626262"/>
                </a:solidFill>
                <a:effectLst/>
                <a:latin typeface="Roboto"/>
                <a:cs typeface="Arial" pitchFamily="34" charset="0"/>
              </a:rPr>
            </a:br>
            <a:endParaRPr kumimoji="0" lang="nl-NL" altLang="nl-NL" sz="1300" b="0" i="0" u="none" strike="noStrike" cap="none" normalizeH="0" baseline="0" dirty="0">
              <a:ln>
                <a:noFill/>
              </a:ln>
              <a:solidFill>
                <a:srgbClr val="626262"/>
              </a:solidFill>
              <a:effectLst/>
              <a:latin typeface="Roboto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65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01B1E-2434-4084-970A-509E3CC4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hoe nu verder?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3A9E5A-83D0-499D-8476-23F96D5648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71227" y="4243971"/>
            <a:ext cx="8252253" cy="21715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Enquête op </a:t>
            </a:r>
            <a:r>
              <a:rPr lang="nl-NL" dirty="0">
                <a:hlinkClick r:id="rId2"/>
              </a:rPr>
              <a:t>www.</a:t>
            </a:r>
            <a:r>
              <a:rPr lang="nl-NL" b="1" dirty="0">
                <a:hlinkClick r:id="rId2"/>
              </a:rPr>
              <a:t>Wijinvught.nl</a:t>
            </a:r>
            <a:r>
              <a:rPr lang="nl-NL" b="1" dirty="0"/>
              <a:t> </a:t>
            </a:r>
            <a:r>
              <a:rPr lang="nl-NL" dirty="0"/>
              <a:t>tot 15 mei 2022</a:t>
            </a:r>
          </a:p>
          <a:p>
            <a:pPr marL="0" indent="0">
              <a:buNone/>
            </a:pPr>
            <a:r>
              <a:rPr lang="nl-NL" dirty="0"/>
              <a:t>In gesprek en kennis ophalen in de buurthuizen van Cromvoirt, Helvoirt, Vught</a:t>
            </a:r>
          </a:p>
          <a:p>
            <a:pPr marL="0" indent="0">
              <a:buNone/>
            </a:pPr>
            <a:r>
              <a:rPr lang="nl-NL" dirty="0"/>
              <a:t>Aan de slag met de vertaling ervan in de visie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42FED1-C538-4432-A46C-C5BC637CD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0" t="8946" r="2768" b="-3203"/>
          <a:stretch/>
        </p:blipFill>
        <p:spPr>
          <a:xfrm>
            <a:off x="766826" y="1516026"/>
            <a:ext cx="4525254" cy="26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4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D7B71-AD3B-4877-964B-54C83B13D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Globale planning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C50EBF-0545-44C8-951E-D0127AA96A3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Resultaten analyseren (april 2022)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Terugkoppeling aan het college (mei 2022)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Terugkoppeling: participatieplatform / </a:t>
            </a:r>
            <a:r>
              <a:rPr lang="nl-NL" dirty="0" err="1"/>
              <a:t>infographic</a:t>
            </a:r>
            <a:r>
              <a:rPr lang="nl-NL" dirty="0"/>
              <a:t> (mei/juni 2022)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Vaststelling raad (na zomerreces 2022)</a:t>
            </a:r>
          </a:p>
        </p:txBody>
      </p:sp>
    </p:spTree>
    <p:extLst>
      <p:ext uri="{BB962C8B-B14F-4D97-AF65-F5344CB8AC3E}">
        <p14:creationId xmlns:p14="http://schemas.microsoft.com/office/powerpoint/2010/main" val="101004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7CDAF-9FD6-4490-BF9C-D9BCB1EBC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de aanleiding?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B100B8-F7F2-45CD-AE56-65002BE4D2A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mogelijkheid tot realiseren van woningen in het buitengebied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Provincie maakt ‘</a:t>
            </a:r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Ruimte voor Ruimte’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mogelijk (in bebouwingconcentraties)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vraag naar woningen is groot &gt; Provincie vraagt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een visie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Bebouwingsconcentraties + uitleglocaties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dirty="0">
                <a:latin typeface="Calibri" panose="020F0502020204030204" pitchFamily="34" charset="0"/>
                <a:cs typeface="Times New Roman" panose="02020603050405020304" pitchFamily="18" charset="0"/>
              </a:rPr>
              <a:t>Wordt onderdeel van de Omgevingsvisie</a:t>
            </a: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B78C052-1562-473B-9CF9-55527E796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811" y="3717032"/>
            <a:ext cx="2990363" cy="232149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DA56EB2-3FFD-4FD1-9305-808DA53D4A4E}"/>
              </a:ext>
            </a:extLst>
          </p:cNvPr>
          <p:cNvSpPr txBox="1"/>
          <p:nvPr/>
        </p:nvSpPr>
        <p:spPr>
          <a:xfrm>
            <a:off x="1835696" y="6029564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Bron: https://upload.wikimedia.org/wikipedia/commons/f/f8/Gem-Vught-OpenTopo.jpg</a:t>
            </a:r>
          </a:p>
        </p:txBody>
      </p:sp>
    </p:spTree>
    <p:extLst>
      <p:ext uri="{BB962C8B-B14F-4D97-AF65-F5344CB8AC3E}">
        <p14:creationId xmlns:p14="http://schemas.microsoft.com/office/powerpoint/2010/main" val="11971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2F2292-DBAC-4FD6-AFB2-A2DE71F2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Wonen in het buitengebied</a:t>
            </a:r>
          </a:p>
        </p:txBody>
      </p:sp>
      <p:sp>
        <p:nvSpPr>
          <p:cNvPr id="54" name="Tijdelijke aanduiding voor tekst 2">
            <a:extLst>
              <a:ext uri="{FF2B5EF4-FFF2-40B4-BE49-F238E27FC236}">
                <a16:creationId xmlns:a16="http://schemas.microsoft.com/office/drawing/2014/main" id="{B98A138D-3C4A-4440-9435-AB3212C0157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-1397568" y="-14281"/>
            <a:ext cx="1505106" cy="1499244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2054" name="Picture 6" descr="CPO Bouwen, wat is het en hoe werkt het. - ArchitectDirect">
            <a:extLst>
              <a:ext uri="{FF2B5EF4-FFF2-40B4-BE49-F238E27FC236}">
                <a16:creationId xmlns:a16="http://schemas.microsoft.com/office/drawing/2014/main" id="{6C0CF33A-FDBD-4034-82EB-059E8CE02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8"/>
          <a:stretch/>
        </p:blipFill>
        <p:spPr bwMode="auto">
          <a:xfrm>
            <a:off x="3563888" y="3716662"/>
            <a:ext cx="3127230" cy="184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e koop boerderij in Noord-Brabant - Trovit">
            <a:extLst>
              <a:ext uri="{FF2B5EF4-FFF2-40B4-BE49-F238E27FC236}">
                <a16:creationId xmlns:a16="http://schemas.microsoft.com/office/drawing/2014/main" id="{B86F2936-DD94-46EE-8D12-64B259FD0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55" y="3707547"/>
            <a:ext cx="2473635" cy="184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Knarrenhof: Burgerinitiatief hofjes in Etten-Leur | Etten-Leur | bndestem.nl">
            <a:extLst>
              <a:ext uri="{FF2B5EF4-FFF2-40B4-BE49-F238E27FC236}">
                <a16:creationId xmlns:a16="http://schemas.microsoft.com/office/drawing/2014/main" id="{2415090A-9A8E-4EE0-B88B-6C204628B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6694" r="8427" b="9511"/>
          <a:stretch/>
        </p:blipFill>
        <p:spPr bwMode="auto">
          <a:xfrm>
            <a:off x="827615" y="1442856"/>
            <a:ext cx="2467875" cy="173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Mantelzorgwoning prijzen | DomusCura">
            <a:extLst>
              <a:ext uri="{FF2B5EF4-FFF2-40B4-BE49-F238E27FC236}">
                <a16:creationId xmlns:a16="http://schemas.microsoft.com/office/drawing/2014/main" id="{E3075140-D1D6-4DD7-ABB6-5982281C7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44" y="1462013"/>
            <a:ext cx="2523485" cy="17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D354054-12E5-46D9-B4A0-7569B908A062}"/>
              </a:ext>
            </a:extLst>
          </p:cNvPr>
          <p:cNvSpPr txBox="1"/>
          <p:nvPr/>
        </p:nvSpPr>
        <p:spPr>
          <a:xfrm>
            <a:off x="782944" y="3256846"/>
            <a:ext cx="1880045" cy="366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dirty="0">
                <a:solidFill>
                  <a:prstClr val="black"/>
                </a:solidFill>
              </a:rPr>
              <a:t>Seniorenhofje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27991D3-696F-49AA-8B7C-56CD229F064D}"/>
              </a:ext>
            </a:extLst>
          </p:cNvPr>
          <p:cNvSpPr txBox="1"/>
          <p:nvPr/>
        </p:nvSpPr>
        <p:spPr>
          <a:xfrm>
            <a:off x="737905" y="5564157"/>
            <a:ext cx="203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dirty="0">
                <a:solidFill>
                  <a:prstClr val="black"/>
                </a:solidFill>
              </a:rPr>
              <a:t>‘Plattelandswoning’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16F3308-A588-405E-95A5-244CCC9B29D1}"/>
              </a:ext>
            </a:extLst>
          </p:cNvPr>
          <p:cNvSpPr txBox="1"/>
          <p:nvPr/>
        </p:nvSpPr>
        <p:spPr>
          <a:xfrm>
            <a:off x="3435327" y="5564157"/>
            <a:ext cx="480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dirty="0">
                <a:solidFill>
                  <a:prstClr val="black"/>
                </a:solidFill>
              </a:rPr>
              <a:t>CPO (Collectief Particulier Opdrachtgeverschap)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3E12FE6-C68F-4633-B7F6-53FD40510BDC}"/>
              </a:ext>
            </a:extLst>
          </p:cNvPr>
          <p:cNvSpPr/>
          <p:nvPr/>
        </p:nvSpPr>
        <p:spPr>
          <a:xfrm>
            <a:off x="3491880" y="3272020"/>
            <a:ext cx="2432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nl-NL" dirty="0">
                <a:solidFill>
                  <a:prstClr val="black"/>
                </a:solidFill>
              </a:rPr>
              <a:t>Specifieke woonvormen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BECAF3-0C65-4B37-8230-98DA329D821C}"/>
              </a:ext>
            </a:extLst>
          </p:cNvPr>
          <p:cNvSpPr txBox="1"/>
          <p:nvPr/>
        </p:nvSpPr>
        <p:spPr>
          <a:xfrm>
            <a:off x="6439306" y="3251875"/>
            <a:ext cx="252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Ruimte voor Ruimte-	woning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1928BC73-1FB2-4E14-9947-13351C07B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642" y="1473356"/>
            <a:ext cx="2320494" cy="173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>
              <a:defRPr/>
            </a:pPr>
            <a:r>
              <a:rPr lang="nl-NL" sz="1800" b="0" dirty="0">
                <a:solidFill>
                  <a:srgbClr val="C00000"/>
                </a:solidFill>
              </a:rPr>
              <a:t>Aanpak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02060"/>
                </a:solidFill>
              </a:rPr>
              <a:t>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050" name="Picture 2" descr="https://www.omgevingswetinbrabant.nl/media/1430/diep-breed-rond.png?width=649&amp;height=5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6181725" cy="49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17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>
              <a:defRPr/>
            </a:pPr>
            <a:r>
              <a:rPr lang="nl-NL" sz="1800" b="0" dirty="0">
                <a:solidFill>
                  <a:srgbClr val="C00000"/>
                </a:solidFill>
              </a:rPr>
              <a:t>Stappen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02060"/>
                </a:solidFill>
              </a:rPr>
              <a:t>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1258051" y="1931207"/>
            <a:ext cx="2376264" cy="3152223"/>
          </a:xfrm>
          <a:prstGeom prst="roundRect">
            <a:avLst/>
          </a:prstGeom>
          <a:noFill/>
          <a:ln w="38100">
            <a:solidFill>
              <a:srgbClr val="ABC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Afgeronde rechthoek 7"/>
          <p:cNvSpPr/>
          <p:nvPr/>
        </p:nvSpPr>
        <p:spPr>
          <a:xfrm>
            <a:off x="3922347" y="1910735"/>
            <a:ext cx="2379444" cy="317269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1402067" y="2053976"/>
            <a:ext cx="20162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002060"/>
                </a:solidFill>
              </a:rPr>
              <a:t>Landschapswaarden</a:t>
            </a:r>
          </a:p>
          <a:p>
            <a:endParaRPr lang="nl-NL" sz="1400" b="1" dirty="0">
              <a:solidFill>
                <a:srgbClr val="002060"/>
              </a:solidFill>
            </a:endParaRPr>
          </a:p>
          <a:p>
            <a:r>
              <a:rPr lang="nl-NL" sz="1200" b="1" dirty="0">
                <a:solidFill>
                  <a:srgbClr val="002060"/>
                </a:solidFill>
              </a:rPr>
              <a:t>Analyse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Beleid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Lagenbenadering abiotisch, biotisch en antropogeen</a:t>
            </a:r>
          </a:p>
          <a:p>
            <a:endParaRPr lang="nl-NL" sz="1200" dirty="0">
              <a:solidFill>
                <a:srgbClr val="002060"/>
              </a:solidFill>
            </a:endParaRPr>
          </a:p>
          <a:p>
            <a:endParaRPr lang="nl-NL" sz="1200" dirty="0">
              <a:solidFill>
                <a:srgbClr val="002060"/>
              </a:solidFill>
            </a:endParaRPr>
          </a:p>
          <a:p>
            <a:endParaRPr lang="nl-NL" sz="1200" dirty="0">
              <a:solidFill>
                <a:srgbClr val="002060"/>
              </a:solidFill>
            </a:endParaRPr>
          </a:p>
          <a:p>
            <a:r>
              <a:rPr lang="nl-NL" sz="1200" b="1" dirty="0">
                <a:solidFill>
                  <a:srgbClr val="002060"/>
                </a:solidFill>
              </a:rPr>
              <a:t>Waarden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Deelgebieden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Waarden per deelgebied</a:t>
            </a:r>
          </a:p>
          <a:p>
            <a:endParaRPr lang="nl-NL" sz="1200" dirty="0">
              <a:solidFill>
                <a:srgbClr val="002060"/>
              </a:solidFill>
            </a:endParaRPr>
          </a:p>
          <a:p>
            <a:endParaRPr lang="nl-NL" sz="1200" dirty="0">
              <a:solidFill>
                <a:srgbClr val="002060"/>
              </a:solidFill>
            </a:endParaRPr>
          </a:p>
          <a:p>
            <a:endParaRPr lang="nl-NL" sz="1400" b="1" dirty="0">
              <a:solidFill>
                <a:srgbClr val="00206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067944" y="2047152"/>
            <a:ext cx="2160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002060"/>
                </a:solidFill>
              </a:rPr>
              <a:t>Waarden wonen</a:t>
            </a:r>
          </a:p>
          <a:p>
            <a:endParaRPr lang="nl-NL" sz="1400" b="1" dirty="0">
              <a:solidFill>
                <a:srgbClr val="002060"/>
              </a:solidFill>
            </a:endParaRPr>
          </a:p>
          <a:p>
            <a:r>
              <a:rPr lang="nl-NL" sz="1200" b="1" dirty="0">
                <a:solidFill>
                  <a:srgbClr val="002060"/>
                </a:solidFill>
              </a:rPr>
              <a:t>Analyse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Beleid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Structuren dorpen, linten en buurtschappen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Belemmeringenkaart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solidFill>
                <a:srgbClr val="002060"/>
              </a:solidFill>
            </a:endParaRPr>
          </a:p>
          <a:p>
            <a:endParaRPr lang="nl-NL" sz="1200" dirty="0">
              <a:solidFill>
                <a:srgbClr val="002060"/>
              </a:solidFill>
            </a:endParaRPr>
          </a:p>
          <a:p>
            <a:r>
              <a:rPr lang="nl-NL" sz="1200" b="1" dirty="0">
                <a:solidFill>
                  <a:srgbClr val="002060"/>
                </a:solidFill>
              </a:rPr>
              <a:t>Waarden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Per dorp, lint en buurtschap?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Kansrijke gebieden (of contramal?)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>
              <a:solidFill>
                <a:srgbClr val="002060"/>
              </a:solidFill>
            </a:endParaRPr>
          </a:p>
          <a:p>
            <a:endParaRPr lang="nl-NL" sz="1400" b="1" dirty="0">
              <a:solidFill>
                <a:srgbClr val="002060"/>
              </a:solidFill>
            </a:endParaRPr>
          </a:p>
        </p:txBody>
      </p:sp>
      <p:sp>
        <p:nvSpPr>
          <p:cNvPr id="12" name="Afgeronde rechthoek 11"/>
          <p:cNvSpPr/>
          <p:nvPr/>
        </p:nvSpPr>
        <p:spPr>
          <a:xfrm>
            <a:off x="1255211" y="5381699"/>
            <a:ext cx="5046580" cy="108012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Afgeronde rechthoek 13"/>
          <p:cNvSpPr/>
          <p:nvPr/>
        </p:nvSpPr>
        <p:spPr>
          <a:xfrm>
            <a:off x="1403666" y="2467903"/>
            <a:ext cx="7416806" cy="1309149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/>
          <p:cNvSpPr txBox="1"/>
          <p:nvPr/>
        </p:nvSpPr>
        <p:spPr>
          <a:xfrm>
            <a:off x="6516216" y="2053976"/>
            <a:ext cx="223224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002060"/>
                </a:solidFill>
              </a:rPr>
              <a:t>Proces</a:t>
            </a:r>
          </a:p>
          <a:p>
            <a:endParaRPr lang="nl-NL" sz="12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(Digitale) raadpleging raad en inwoners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Afstemming omgevingsvisie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b="1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(Digitale) raadpleging inwoners en raad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Afstemming omgevingsvisie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College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(Digitale) raadpleging inwoners en raad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b="1" dirty="0">
              <a:solidFill>
                <a:srgbClr val="00206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432180" y="5758432"/>
            <a:ext cx="46519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002060"/>
                </a:solidFill>
              </a:rPr>
              <a:t>Visie wonen buitengebied Vught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Afwegingskader landschapskwaliteiten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2060"/>
                </a:solidFill>
              </a:rPr>
              <a:t>Afwegingskader woonlocaties</a:t>
            </a:r>
          </a:p>
          <a:p>
            <a:endParaRPr lang="nl-NL" sz="1200" dirty="0">
              <a:solidFill>
                <a:srgbClr val="002060"/>
              </a:solidFill>
            </a:endParaRPr>
          </a:p>
          <a:p>
            <a:endParaRPr lang="nl-NL" sz="1200" dirty="0">
              <a:solidFill>
                <a:srgbClr val="002060"/>
              </a:solidFill>
            </a:endParaRPr>
          </a:p>
          <a:p>
            <a:endParaRPr lang="nl-NL" sz="1400" b="1" dirty="0">
              <a:solidFill>
                <a:srgbClr val="002060"/>
              </a:solidFill>
            </a:endParaRPr>
          </a:p>
        </p:txBody>
      </p:sp>
      <p:sp>
        <p:nvSpPr>
          <p:cNvPr id="17" name="Afgeronde rechthoek 16"/>
          <p:cNvSpPr/>
          <p:nvPr/>
        </p:nvSpPr>
        <p:spPr>
          <a:xfrm>
            <a:off x="1349075" y="3901598"/>
            <a:ext cx="7416806" cy="897894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9" name="Rechte verbindingslijn met pijl 18"/>
          <p:cNvCxnSpPr/>
          <p:nvPr/>
        </p:nvCxnSpPr>
        <p:spPr>
          <a:xfrm flipV="1">
            <a:off x="3416506" y="3131756"/>
            <a:ext cx="792088" cy="9280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V="1">
            <a:off x="3361915" y="4332759"/>
            <a:ext cx="792088" cy="9280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>
            <a:off x="5102004" y="4887949"/>
            <a:ext cx="0" cy="714479"/>
          </a:xfrm>
          <a:prstGeom prst="straightConnector1">
            <a:avLst/>
          </a:prstGeom>
          <a:ln w="38100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/>
          <p:cNvCxnSpPr/>
          <p:nvPr/>
        </p:nvCxnSpPr>
        <p:spPr>
          <a:xfrm>
            <a:off x="7308304" y="3497082"/>
            <a:ext cx="0" cy="640010"/>
          </a:xfrm>
          <a:prstGeom prst="straightConnector1">
            <a:avLst/>
          </a:prstGeom>
          <a:ln w="38100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/>
          <p:cNvCxnSpPr/>
          <p:nvPr/>
        </p:nvCxnSpPr>
        <p:spPr>
          <a:xfrm>
            <a:off x="2256446" y="4887949"/>
            <a:ext cx="0" cy="714479"/>
          </a:xfrm>
          <a:prstGeom prst="straightConnector1">
            <a:avLst/>
          </a:prstGeom>
          <a:ln w="38100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/>
          <p:nvPr/>
        </p:nvCxnSpPr>
        <p:spPr>
          <a:xfrm>
            <a:off x="7335599" y="4713156"/>
            <a:ext cx="0" cy="454342"/>
          </a:xfrm>
          <a:prstGeom prst="straightConnector1">
            <a:avLst/>
          </a:prstGeom>
          <a:ln w="38100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/>
          <p:cNvCxnSpPr/>
          <p:nvPr/>
        </p:nvCxnSpPr>
        <p:spPr>
          <a:xfrm>
            <a:off x="7342423" y="5306834"/>
            <a:ext cx="0" cy="454342"/>
          </a:xfrm>
          <a:prstGeom prst="straightConnector1">
            <a:avLst/>
          </a:prstGeom>
          <a:ln w="38100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/>
          <p:cNvSpPr txBox="1"/>
          <p:nvPr/>
        </p:nvSpPr>
        <p:spPr>
          <a:xfrm>
            <a:off x="307372" y="2988914"/>
            <a:ext cx="84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002060"/>
                </a:solidFill>
              </a:rPr>
              <a:t>Stap 1</a:t>
            </a:r>
            <a:endParaRPr lang="nl-NL" sz="1600" dirty="0">
              <a:solidFill>
                <a:srgbClr val="00206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307372" y="4151932"/>
            <a:ext cx="84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002060"/>
                </a:solidFill>
              </a:rPr>
              <a:t>Stap 2</a:t>
            </a:r>
            <a:endParaRPr lang="nl-NL" sz="1600" dirty="0">
              <a:solidFill>
                <a:srgbClr val="00206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332772" y="5783882"/>
            <a:ext cx="84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002060"/>
                </a:solidFill>
              </a:rPr>
              <a:t>Stap 3</a:t>
            </a:r>
            <a:endParaRPr lang="nl-NL" sz="1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elsbeth.BUGELHAJEMA\AppData\Local\Microsoft\Windows\INetCache\IE\75U5VRHX\check-mark-1292787_960_720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68" y="2971337"/>
            <a:ext cx="307738" cy="3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elsbeth.BUGELHAJEMA\AppData\Local\Microsoft\Windows\INetCache\IE\75U5VRHX\check-mark-1292787_960_720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58191"/>
            <a:ext cx="307738" cy="3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elsbeth.BUGELHAJEMA\AppData\Local\Microsoft\Windows\INetCache\IE\75U5VRHX\check-mark-1292787_960_720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088" y="4034491"/>
            <a:ext cx="307738" cy="3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523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889"/>
          <a:stretch/>
        </p:blipFill>
        <p:spPr>
          <a:xfrm>
            <a:off x="7884368" y="64005"/>
            <a:ext cx="1091944" cy="1038933"/>
          </a:xfrm>
          <a:prstGeom prst="rect">
            <a:avLst/>
          </a:prstGeom>
        </p:spPr>
      </p:pic>
      <p:pic>
        <p:nvPicPr>
          <p:cNvPr id="3" name="Picture 2" descr="Subsidielogo | Gemeente Vugh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6" t="13086" r="8580" b="32352"/>
          <a:stretch/>
        </p:blipFill>
        <p:spPr bwMode="auto">
          <a:xfrm>
            <a:off x="6876256" y="208021"/>
            <a:ext cx="864096" cy="104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11560" y="2517576"/>
            <a:ext cx="6851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C00000"/>
                </a:solidFill>
              </a:rPr>
              <a:t>Analyse</a:t>
            </a:r>
          </a:p>
        </p:txBody>
      </p:sp>
    </p:spTree>
    <p:extLst>
      <p:ext uri="{BB962C8B-B14F-4D97-AF65-F5344CB8AC3E}">
        <p14:creationId xmlns:p14="http://schemas.microsoft.com/office/powerpoint/2010/main" val="177012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389856" y="295440"/>
            <a:ext cx="8142584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2000" dirty="0">
                <a:solidFill>
                  <a:srgbClr val="002060"/>
                </a:solidFill>
              </a:rPr>
              <a:t>VISIE WONEN BUITENGEBIED VUGHT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89856" y="725258"/>
            <a:ext cx="685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Gemeente Vught</a:t>
            </a:r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" b="6865"/>
          <a:stretch/>
        </p:blipFill>
        <p:spPr bwMode="auto">
          <a:xfrm>
            <a:off x="0" y="1117600"/>
            <a:ext cx="9190782" cy="577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2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786" y="409537"/>
            <a:ext cx="9164784" cy="64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14514" y="271442"/>
            <a:ext cx="734481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8EAB1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Abiotisch - geomorfologie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DEA57C-A8AB-A54D-AE97-9480BE83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89"/>
          <a:stretch/>
        </p:blipFill>
        <p:spPr>
          <a:xfrm>
            <a:off x="8244408" y="101719"/>
            <a:ext cx="783840" cy="745787"/>
          </a:xfrm>
          <a:prstGeom prst="rect">
            <a:avLst/>
          </a:prstGeom>
        </p:spPr>
      </p:pic>
      <p:pic>
        <p:nvPicPr>
          <p:cNvPr id="5" name="Picture 2" descr="K:\Vught - 258\Visie Wonen_2021\Analyse\legenda geomorfologi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8" y="4202104"/>
            <a:ext cx="1454300" cy="26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660232" y="328932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Vught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779912" y="503941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Helvoirt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799344" y="282961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Cromvoirt</a:t>
            </a:r>
          </a:p>
        </p:txBody>
      </p:sp>
    </p:spTree>
    <p:extLst>
      <p:ext uri="{BB962C8B-B14F-4D97-AF65-F5344CB8AC3E}">
        <p14:creationId xmlns:p14="http://schemas.microsoft.com/office/powerpoint/2010/main" val="57265523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6"/>
          </a:solidFill>
          <a:headEnd type="arrow"/>
          <a:tailEnd type="arrow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  <a:prstDash val="lgDash"/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3939</TotalTime>
  <Words>644</Words>
  <Application>Microsoft Office PowerPoint</Application>
  <PresentationFormat>Diavoorstelling (4:3)</PresentationFormat>
  <Paragraphs>211</Paragraphs>
  <Slides>29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29</vt:i4>
      </vt:variant>
    </vt:vector>
  </HeadingPairs>
  <TitlesOfParts>
    <vt:vector size="39" baseType="lpstr">
      <vt:lpstr>Arial</vt:lpstr>
      <vt:lpstr>Calibri</vt:lpstr>
      <vt:lpstr>Gill Sans MT</vt:lpstr>
      <vt:lpstr>Myriad Pro</vt:lpstr>
      <vt:lpstr>Roboto</vt:lpstr>
      <vt:lpstr>Symbol</vt:lpstr>
      <vt:lpstr>Times New Roman</vt:lpstr>
      <vt:lpstr>Wingdings</vt:lpstr>
      <vt:lpstr>Kantoorthema</vt:lpstr>
      <vt:lpstr>Office-thema</vt:lpstr>
      <vt:lpstr>PowerPoint-presentatie</vt:lpstr>
      <vt:lpstr>PowerPoint-presentatie</vt:lpstr>
      <vt:lpstr>Wat is de aanleiding?</vt:lpstr>
      <vt:lpstr>Wonen in het buitengebied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Belemmeringenkaart - vereenvoudigd</vt:lpstr>
      <vt:lpstr>PowerPoint-presentatie</vt:lpstr>
      <vt:lpstr>En hoe nu verder?</vt:lpstr>
      <vt:lpstr>Globale planning</vt:lpstr>
    </vt:vector>
  </TitlesOfParts>
  <Company>BugelHajema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Elsbeth Luning</dc:creator>
  <cp:lastModifiedBy>Fritschy, Janine</cp:lastModifiedBy>
  <cp:revision>198</cp:revision>
  <dcterms:created xsi:type="dcterms:W3CDTF">2021-01-13T10:17:09Z</dcterms:created>
  <dcterms:modified xsi:type="dcterms:W3CDTF">2022-04-21T14:50:00Z</dcterms:modified>
</cp:coreProperties>
</file>